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9" r:id="rId2"/>
    <p:sldMasterId id="2147483707" r:id="rId3"/>
    <p:sldMasterId id="2147483719" r:id="rId4"/>
    <p:sldMasterId id="2147483731" r:id="rId5"/>
  </p:sldMasterIdLst>
  <p:notesMasterIdLst>
    <p:notesMasterId r:id="rId23"/>
  </p:notesMasterIdLst>
  <p:sldIdLst>
    <p:sldId id="256" r:id="rId6"/>
    <p:sldId id="287" r:id="rId7"/>
    <p:sldId id="290" r:id="rId8"/>
    <p:sldId id="273" r:id="rId9"/>
    <p:sldId id="258" r:id="rId10"/>
    <p:sldId id="266" r:id="rId11"/>
    <p:sldId id="278" r:id="rId12"/>
    <p:sldId id="277" r:id="rId13"/>
    <p:sldId id="262" r:id="rId14"/>
    <p:sldId id="270" r:id="rId15"/>
    <p:sldId id="282" r:id="rId16"/>
    <p:sldId id="283" r:id="rId17"/>
    <p:sldId id="284" r:id="rId18"/>
    <p:sldId id="271" r:id="rId19"/>
    <p:sldId id="272" r:id="rId20"/>
    <p:sldId id="286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1C722-AA42-45A8-9FE7-D7A94D105F02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810E5-0F42-4CB6-BCA9-C0A4F658889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33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69349-CC3F-4661-A97D-554E0E83B351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41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B3F5-7DC5-4B7C-9FE7-B98C1F95E76F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22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F991-41B7-4428-8FD9-1E7FF4883D48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134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F4B4-9A49-471E-93A0-AE4B7F2FED82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307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919B-383B-46C8-84CE-0B45BE48F2DC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6147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A9D6-A0DD-4F99-AC5F-464A1445CC19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335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03FC-ACEA-4B37-9D02-18E0C857F633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656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77675-7587-40BD-A9E7-7BC132094C93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84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617A352-0B25-4809-AEE9-EF520166AC95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4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8954-595A-4150-9AF2-26CAA86FB017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46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6AD6-8B4A-49BD-9DFA-DEEF1019BFAF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C05AA-C2DE-4E08-AF6D-95D19E525A36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18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D4AD-8CD4-4A51-83E6-ED4E9C1D4072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060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971E-3D72-41A9-BCF0-BB5EFF34724C}" type="datetime1">
              <a:rPr lang="es-ES" smtClean="0"/>
              <a:t>15/07/2021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8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D848A-8B1B-4BCD-8BD1-7F8DA3C6BD9A}" type="datetime1">
              <a:rPr lang="es-ES" smtClean="0"/>
              <a:t>15/07/2021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9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3F8C-FF24-40F7-92FE-AE07DC3113E6}" type="datetime1">
              <a:rPr lang="es-ES" smtClean="0"/>
              <a:t>15/07/2021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582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83B1-3EBD-4AAC-BD1B-1E0513BCA6E9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719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CACC-105B-42D3-A4AD-ACED6449C04F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612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4D98-5F0C-46F8-A3DC-7641EB46F061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584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E9A7D-7B46-4AC7-908F-332BAA946ACE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99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7426-D4C8-48FF-9AC4-8F61EBC51CF0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346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53EB-5943-4EA8-990D-B167783C1284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22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9A19-46F8-4140-8DE9-27B56E7A7450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942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47805-2220-4F76-8A90-93D274354167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38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3C3F-CF9E-4EC4-860F-6F06534A6F82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043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E8AC-ADE9-40EA-9920-12F101EF44D1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70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61ED-B4E7-4EA2-B9CC-E848202271E0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6283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4C37B-846C-44FE-83AA-59EAD1F2B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72B048-BEE7-4F2B-AB40-C43004227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DC2F4B-D241-4FA5-8D45-8BDA127B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005F-C3B6-43BA-9BD5-DA4508533500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DA811-D3AB-4B8E-A615-7F7330F4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868E8B-D679-425F-896C-961EE307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773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2342A-B993-4D03-ACFD-2B1649C2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670C2-1C21-421A-ACF3-A19A34E7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AD1A3E-F738-46A1-A35C-63EE3688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CB0E-3FFA-40F2-9A1B-91C7BC72B70C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58B47E-0051-4EF0-860F-BED42723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70B363-E426-4D92-A2E0-4B9D0033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253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8BA34-9DFE-4B5C-8848-14DEA9CD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DD1829-AF8F-49E9-A708-7C73D535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27E17E-8575-437D-9F42-4DAB7348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BF99-5671-4D90-B7DD-5E41CD20CFB5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0F8ADE-23D9-42EB-968B-241B08D2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12D3B9-5E18-475D-A96F-01470870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028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537F6-9C1D-4D52-B1B4-C5A4983A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E920C-E498-4F70-AD26-F04C92B1C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B18620-B474-4826-AD6A-44C277F7F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6B2EA6-927B-417E-BE87-DF926C0C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CFCF-88C7-40F3-95A9-3E771BE7FB28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F1A53D-0CD9-401A-8F86-989EBFA5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7564C1-BBC5-4F3F-9004-EA43CB9C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030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493C6-509D-4A02-AB26-EDBCEFB4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EF07E-74BC-4911-9BBB-18585F09A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AE5E31-2BFE-403A-9BEB-7C4640B9C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686DC9-D85F-4B01-8D15-B37FC39FF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17FB67-3C7A-472F-855D-9E97140A0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140EA4A-ECD6-4339-A4FA-C028EDFF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8516-8C50-4A46-BA1E-F6B58331350D}" type="datetime1">
              <a:rPr lang="es-ES" smtClean="0"/>
              <a:t>15/07/2021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D39327-0F92-4EBE-A89A-BAC9CBC1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F61B195-2B82-4AED-8D3E-EF890999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337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C6ED2-7BC0-4BC3-96C6-0F9F9AB7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7BC58F-799A-4DD0-8E2A-1808187B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D7D9-8F26-4355-95A3-90040B3B16A3}" type="datetime1">
              <a:rPr lang="es-ES" smtClean="0"/>
              <a:t>15/07/2021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B5EE2C-CF03-4D69-A606-39FDB534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ED93A2-B57E-44D7-99E5-DA9854E0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9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DB4C-4347-4FC5-B01F-EE626A396E4D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793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D80E30-4DB3-48AD-9CC1-BF959090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B079-A46F-4082-B53C-2C39447DE97D}" type="datetime1">
              <a:rPr lang="es-ES" smtClean="0"/>
              <a:t>15/07/2021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316863-DD68-4426-A1C5-4FB73F2D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5E1E4F-C829-4BBF-8E9F-47DB88BB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979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E298A-589E-4999-986C-B57825F6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72806F-88A6-4750-B6BD-E73354248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1E9D2F-C79B-4776-835F-66F8C0003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518AC9-7C9E-4DE3-BC83-C076BD471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0846-58E8-46E8-828B-F718014C665D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E8A0D5-6DFD-42A7-80D9-47DACAAD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881081-D3FF-4FEC-8D51-F3974FA3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5919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0B501-EF52-42B7-9CB3-EAF16585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A58FCE-516F-4ACE-91DB-601E9BFF0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2C850B-618F-4729-8A95-AA34CC5FC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981DFE-75A2-4FAB-B5F2-FC35619E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67D0B-C704-480C-9267-965D1CCEF756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63A523-C864-4106-9ADC-AD5ACBC3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2A00-FB03-4FB3-9BD6-7FA91D0F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071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E0976-4CB4-47C6-A2C0-7F98EBD4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F265AC-87CE-495D-9525-F4C662D14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C099AA-2F79-47DE-AC58-E1CB57EE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9AD5-934B-4FBE-89A5-646FD9D1DAD7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C20DEA-749D-495F-B6DF-EA5C7EEE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E8B792-BF5D-4CFB-AA06-8176142B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0578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06984E-B611-438F-A13F-364399965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335C5E-A0F3-455B-980A-7E41000BF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C8CED4-8B77-4061-88D7-BD245725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9C30-8935-46BB-9BF7-D79F3BD49FA5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949CFB-A2D7-4CCF-9EA2-534BD58C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C7CA8D-C9AC-4D7A-888C-A0EB1280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0933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678A-2906-4A86-94D6-109BAE016912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651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98BC-9B4D-4B64-979B-11C9F7D952E3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4828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35F0C5F-755E-48D1-9FB6-F0D07AE51B99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5149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97E05-F366-4228-AE81-44EC5782B94F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769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9E32-F3DD-4FA7-B796-DC510558C079}" type="datetime1">
              <a:rPr lang="es-ES" smtClean="0"/>
              <a:t>15/07/2021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55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FD19-CC0C-44BD-AEDA-C0CA384082EE}" type="datetime1">
              <a:rPr lang="es-ES" smtClean="0"/>
              <a:t>15/07/2021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0298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7512-41AD-4420-A7D3-D78E5E9807E9}" type="datetime1">
              <a:rPr lang="es-ES" smtClean="0"/>
              <a:t>15/07/2021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3027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9F1D5-8E7D-4341-8D67-9DDFF6962411}" type="datetime1">
              <a:rPr lang="es-ES" smtClean="0"/>
              <a:t>15/07/2021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049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BBC2-1AE5-497B-A7B7-23451466EF57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8596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81D4-CE4E-4499-9D26-15F57A5B68C5}" type="datetime1">
              <a:rPr lang="es-ES" smtClean="0"/>
              <a:t>15/07/2021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1696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838A9-AA4A-461C-A75B-9064A98101AF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8096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BF243-3064-47C5-93C6-8A188C81DF03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462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005F-C3B6-43BA-9BD5-DA4508533500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56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CB0E-3FFA-40F2-9A1B-91C7BC72B70C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75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3BF99-5671-4D90-B7DD-5E41CD20CFB5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453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CFCF-88C7-40F3-95A9-3E771BE7FB28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91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C0145-3597-46FE-901A-9475FB6C794B}" type="datetime1">
              <a:rPr lang="es-ES" smtClean="0"/>
              <a:t>15/07/2021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6146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8516-8C50-4A46-BA1E-F6B58331350D}" type="datetime1">
              <a:rPr lang="es-ES" smtClean="0"/>
              <a:t>15/07/2021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4100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D7D9-8F26-4355-95A3-90040B3B16A3}" type="datetime1">
              <a:rPr lang="es-ES" smtClean="0"/>
              <a:t>15/07/2021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9065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B079-A46F-4082-B53C-2C39447DE97D}" type="datetime1">
              <a:rPr lang="es-ES" smtClean="0"/>
              <a:t>15/07/2021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38546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0846-58E8-46E8-828B-F718014C665D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3159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6567D0B-C704-480C-9267-965D1CCEF756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078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59AD5-934B-4FBE-89A5-646FD9D1DAD7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2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9C30-8935-46BB-9BF7-D79F3BD49FA5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7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D64B4-5790-40C4-8B29-DAEE0B3BA0E6}" type="datetime1">
              <a:rPr lang="es-ES" smtClean="0"/>
              <a:t>15/07/2021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94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393C-2986-4A44-ADF0-800E82B9DED7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38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F249A-0876-4614-AC69-6DD1372E0B0C}" type="datetime1">
              <a:rPr lang="es-ES" smtClean="0"/>
              <a:t>15/07/2021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72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BC97-3ACC-4705-9CC4-A580ADBE55CB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18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2346C6-CB96-4510-99A8-DFA77337AFD1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49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AFFF36-8338-4B64-9950-27806630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3A830C-2720-4112-8F16-A05C7F15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940B85-E0B8-45BA-B80F-6B0F21DB7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FCE-593C-4912-8028-EA17B5AC1114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6B5E19-891A-4C2C-87DD-1A3ABADFB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E1EE6D-1555-4F1C-A9CD-2A2543EDF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14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242C669-C215-4F7A-A2FC-00B0F0427616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10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BC97-3ACC-4705-9CC4-A580ADBE55CB}" type="datetime1">
              <a:rPr lang="es-ES" smtClean="0"/>
              <a:t>15/07/2021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568003F-2DBE-4491-B27F-6CB037F443E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14030C-9C09-4460-8B26-9B273590A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8168" y="1386592"/>
            <a:ext cx="10576164" cy="1968229"/>
          </a:xfrm>
        </p:spPr>
        <p:txBody>
          <a:bodyPr/>
          <a:lstStyle/>
          <a:p>
            <a:pPr algn="ctr"/>
            <a:r>
              <a:rPr lang="es-ES" sz="3600" dirty="0"/>
              <a:t>Sistema para Determinar si un Mensaje corresponde a un Ataque </a:t>
            </a:r>
            <a:r>
              <a:rPr lang="es-ES" sz="3600" i="1" dirty="0"/>
              <a:t>Phishing</a:t>
            </a:r>
            <a:r>
              <a:rPr lang="es-ES" sz="3600" dirty="0"/>
              <a:t> o es </a:t>
            </a:r>
            <a:r>
              <a:rPr lang="es-ES" sz="3600" i="1" dirty="0"/>
              <a:t>Spam</a:t>
            </a:r>
            <a:br>
              <a:rPr lang="es-ES" sz="3600" dirty="0"/>
            </a:br>
            <a:endParaRPr lang="es-ES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07B456C-C961-476F-9EC6-B602B4941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9487" y="975115"/>
            <a:ext cx="2840854" cy="485656"/>
          </a:xfrm>
        </p:spPr>
        <p:txBody>
          <a:bodyPr/>
          <a:lstStyle/>
          <a:p>
            <a:r>
              <a:rPr lang="es-ES" dirty="0"/>
              <a:t>TRABAJO FIN DE GRADO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D9E85E-3D84-49F9-A821-E40D7F59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13" y="3130539"/>
            <a:ext cx="5041402" cy="2340869"/>
          </a:xfrm>
          <a:prstGeom prst="rect">
            <a:avLst/>
          </a:prstGeom>
        </p:spPr>
      </p:pic>
      <p:sp>
        <p:nvSpPr>
          <p:cNvPr id="6" name="Subtítulo 4">
            <a:extLst>
              <a:ext uri="{FF2B5EF4-FFF2-40B4-BE49-F238E27FC236}">
                <a16:creationId xmlns:a16="http://schemas.microsoft.com/office/drawing/2014/main" id="{8299C8E8-AAD0-428C-950B-2B08BBE170D8}"/>
              </a:ext>
            </a:extLst>
          </p:cNvPr>
          <p:cNvSpPr txBox="1">
            <a:spLocks/>
          </p:cNvSpPr>
          <p:nvPr/>
        </p:nvSpPr>
        <p:spPr>
          <a:xfrm>
            <a:off x="3555556" y="5797169"/>
            <a:ext cx="3068715" cy="31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Autor: Alejandro Vázquez Gómez</a:t>
            </a:r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78D30E84-D645-42F3-A687-6B69C1DA9A74}"/>
              </a:ext>
            </a:extLst>
          </p:cNvPr>
          <p:cNvSpPr txBox="1">
            <a:spLocks/>
          </p:cNvSpPr>
          <p:nvPr/>
        </p:nvSpPr>
        <p:spPr>
          <a:xfrm>
            <a:off x="3555556" y="6278264"/>
            <a:ext cx="3068715" cy="31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Tutora: María del Socorro </a:t>
            </a:r>
            <a:r>
              <a:rPr lang="es-ES" dirty="0" err="1"/>
              <a:t>Bernardos</a:t>
            </a:r>
            <a:r>
              <a:rPr lang="es-ES" dirty="0"/>
              <a:t> Galindo</a:t>
            </a:r>
          </a:p>
        </p:txBody>
      </p:sp>
    </p:spTree>
    <p:extLst>
      <p:ext uri="{BB962C8B-B14F-4D97-AF65-F5344CB8AC3E}">
        <p14:creationId xmlns:p14="http://schemas.microsoft.com/office/powerpoint/2010/main" val="146905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26FDF-49CD-4EF1-9522-2E9C9BA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9841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Implementación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974E00-612B-4FBE-ACE5-30FC9E9FB086}"/>
              </a:ext>
            </a:extLst>
          </p:cNvPr>
          <p:cNvSpPr txBox="1">
            <a:spLocks/>
          </p:cNvSpPr>
          <p:nvPr/>
        </p:nvSpPr>
        <p:spPr>
          <a:xfrm>
            <a:off x="4761902" y="809841"/>
            <a:ext cx="2668196" cy="38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Carga de datos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89E5ABA-A980-4A07-B0BF-8163C648E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66075"/>
              </p:ext>
            </p:extLst>
          </p:nvPr>
        </p:nvGraphicFramePr>
        <p:xfrm>
          <a:off x="97652" y="4184535"/>
          <a:ext cx="7044525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7190">
                  <a:extLst>
                    <a:ext uri="{9D8B030D-6E8A-4147-A177-3AD203B41FA5}">
                      <a16:colId xmlns:a16="http://schemas.microsoft.com/office/drawing/2014/main" val="2395186088"/>
                    </a:ext>
                  </a:extLst>
                </a:gridCol>
                <a:gridCol w="5645316">
                  <a:extLst>
                    <a:ext uri="{9D8B030D-6E8A-4147-A177-3AD203B41FA5}">
                      <a16:colId xmlns:a16="http://schemas.microsoft.com/office/drawing/2014/main" val="2889661668"/>
                    </a:ext>
                  </a:extLst>
                </a:gridCol>
                <a:gridCol w="772019">
                  <a:extLst>
                    <a:ext uri="{9D8B030D-6E8A-4147-A177-3AD203B41FA5}">
                      <a16:colId xmlns:a16="http://schemas.microsoft.com/office/drawing/2014/main" val="1568451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URL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Etiqueta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6611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nobell.it/70ffb52d079109dca5664cce6f317373782/...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8612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www.dghjdgf.com/paypal.co.uk/cycgi-bin/webscrc...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0685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serviciosbys.com/paypal.cgi.bin.get-into.herf....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9237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mail.printakid.com/www.online.americanexpress....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6242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thewhiskeydregs.com/wp-content/themes/widescre...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2044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600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549341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23.227.196.215/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4769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549342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apple-checker.org/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79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549343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apple-iclods.org/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854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549344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apple-uptoday.org/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bad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839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549345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apple-search.info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 dirty="0">
                          <a:effectLst/>
                        </a:rPr>
                        <a:t>bad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545758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C53FEA-0D5A-48CC-B8FC-2A71AEC0F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48570"/>
              </p:ext>
            </p:extLst>
          </p:nvPr>
        </p:nvGraphicFramePr>
        <p:xfrm>
          <a:off x="97653" y="1358530"/>
          <a:ext cx="7044525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4496">
                  <a:extLst>
                    <a:ext uri="{9D8B030D-6E8A-4147-A177-3AD203B41FA5}">
                      <a16:colId xmlns:a16="http://schemas.microsoft.com/office/drawing/2014/main" val="2962409736"/>
                    </a:ext>
                  </a:extLst>
                </a:gridCol>
                <a:gridCol w="5809567">
                  <a:extLst>
                    <a:ext uri="{9D8B030D-6E8A-4147-A177-3AD203B41FA5}">
                      <a16:colId xmlns:a16="http://schemas.microsoft.com/office/drawing/2014/main" val="1283286891"/>
                    </a:ext>
                  </a:extLst>
                </a:gridCol>
                <a:gridCol w="690462">
                  <a:extLst>
                    <a:ext uri="{9D8B030D-6E8A-4147-A177-3AD203B41FA5}">
                      <a16:colId xmlns:a16="http://schemas.microsoft.com/office/drawing/2014/main" val="296007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Cuerpo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Etiqueta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038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\nSave up to 70% on Life Insurance.\nWhy Spend...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40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1) Fight The Risk of Cancer!\nhttp://www.adcli...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96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1) Fight The Risk of Cancer!\nhttp://www.adcli...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160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##############################################...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2955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 dirty="0">
                          <a:effectLst/>
                        </a:rPr>
                        <a:t>I thought you might like these:\n1) Slim Down ...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257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…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165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18646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Subject: computationally - intensive methods i...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646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18647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Subject: books : a survey of american linguist...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508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18648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Subject: wecol ' 98 - - western conference on 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563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18649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Subject: euralex ' 98 - revised programme\n \n...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316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18650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,Body,Label\n 0,"Subject: great part-time or s...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816786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5DA9B88D-AE98-4904-9ADD-697829F3A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9319" y="1005350"/>
            <a:ext cx="4027318" cy="25351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04920B-3E39-4328-80C0-E7F3E54E08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9319" y="3774876"/>
            <a:ext cx="4027318" cy="264811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4D0CC1-2D79-4D69-A0CE-6F979B16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670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26FDF-49CD-4EF1-9522-2E9C9BA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555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Implementación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974E00-612B-4FBE-ACE5-30FC9E9FB086}"/>
              </a:ext>
            </a:extLst>
          </p:cNvPr>
          <p:cNvSpPr txBox="1">
            <a:spLocks/>
          </p:cNvSpPr>
          <p:nvPr/>
        </p:nvSpPr>
        <p:spPr>
          <a:xfrm>
            <a:off x="4282252" y="745555"/>
            <a:ext cx="3627496" cy="38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Preprocesamiento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7FDE7-054C-458A-A875-FE16DB704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1182" y="1684447"/>
            <a:ext cx="3627496" cy="23574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6B79DB-10AB-47AE-B499-CA0CA7CB0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3323" y="1684446"/>
            <a:ext cx="3732271" cy="23574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2BAC8B-83F7-4B33-944A-FE31D9A2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74" y="4391257"/>
            <a:ext cx="3915052" cy="220221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E3D32A2-903D-4326-B903-BDE73582F2A8}"/>
              </a:ext>
            </a:extLst>
          </p:cNvPr>
          <p:cNvSpPr/>
          <p:nvPr/>
        </p:nvSpPr>
        <p:spPr>
          <a:xfrm>
            <a:off x="5487500" y="1239059"/>
            <a:ext cx="1217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resample</a:t>
            </a:r>
            <a:r>
              <a:rPr lang="es-ES" sz="1600" dirty="0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()</a:t>
            </a:r>
            <a:endParaRPr lang="es-ES" sz="16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305A868-4891-41FF-91F4-4356DCC0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9590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26FDF-49CD-4EF1-9522-2E9C9BA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37363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Implementación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0974E00-612B-4FBE-ACE5-30FC9E9FB086}"/>
              </a:ext>
            </a:extLst>
          </p:cNvPr>
          <p:cNvSpPr txBox="1">
            <a:spLocks/>
          </p:cNvSpPr>
          <p:nvPr/>
        </p:nvSpPr>
        <p:spPr>
          <a:xfrm>
            <a:off x="4135770" y="783209"/>
            <a:ext cx="3920460" cy="38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Extracción de características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D21217-0E89-423D-8F00-FE6C91A5BE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2947" y="2325184"/>
            <a:ext cx="5396230" cy="1920240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861C497-817B-415F-B6EE-90E40F215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93994"/>
              </p:ext>
            </p:extLst>
          </p:nvPr>
        </p:nvGraphicFramePr>
        <p:xfrm>
          <a:off x="4630804" y="5679481"/>
          <a:ext cx="7381875" cy="5029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55137163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3770901622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644251959"/>
                    </a:ext>
                  </a:extLst>
                </a:gridCol>
                <a:gridCol w="668020">
                  <a:extLst>
                    <a:ext uri="{9D8B030D-6E8A-4147-A177-3AD203B41FA5}">
                      <a16:colId xmlns:a16="http://schemas.microsoft.com/office/drawing/2014/main" val="306769165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9801088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48841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219625843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191286124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64003307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3415920790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607101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 err="1">
                          <a:effectLst/>
                        </a:rPr>
                        <a:t>esxcc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com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js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index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htm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us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battl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net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noghn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en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3833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phishing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86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No phishing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94601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59428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156588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142243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135955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3312201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25365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207977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212454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91494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4185707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7FBECBB7-5CF1-43A6-A27B-0616BCF1FC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170" y="1169881"/>
            <a:ext cx="3657600" cy="19202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A634F3D-547F-48A0-86D3-A3011FB122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8170" y="3090122"/>
            <a:ext cx="3657600" cy="17629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18C47F-C129-4D57-ADA3-4BB8A5DCCFD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170" y="5186980"/>
            <a:ext cx="1724531" cy="14879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2FDA293-F848-4272-BB00-5131ABB064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306972" y="5186980"/>
            <a:ext cx="1724532" cy="148792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9CFEDB4-FE02-4FDA-B934-C36195DE141E}"/>
              </a:ext>
            </a:extLst>
          </p:cNvPr>
          <p:cNvSpPr/>
          <p:nvPr/>
        </p:nvSpPr>
        <p:spPr>
          <a:xfrm rot="16200000">
            <a:off x="3924681" y="2881078"/>
            <a:ext cx="1750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TfidfVectorizer</a:t>
            </a:r>
            <a:r>
              <a:rPr lang="es-ES" sz="1600" dirty="0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()</a:t>
            </a:r>
            <a:endParaRPr lang="es-ES" sz="16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23AAA38-7FE3-4FAA-BE02-BF351A67D7B5}"/>
              </a:ext>
            </a:extLst>
          </p:cNvPr>
          <p:cNvSpPr/>
          <p:nvPr/>
        </p:nvSpPr>
        <p:spPr>
          <a:xfrm>
            <a:off x="5132434" y="4623898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CountVectorizer</a:t>
            </a:r>
            <a:r>
              <a:rPr lang="es-ES" sz="1600" dirty="0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()</a:t>
            </a:r>
            <a:endParaRPr lang="es-ES" sz="16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678DDE8A-6D58-44A4-B7F3-3AFDD45D2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135770" y="2130002"/>
            <a:ext cx="1667177" cy="115530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40D8CE56-1442-4810-B5E6-9A85AE09511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135770" y="3285304"/>
            <a:ext cx="1667177" cy="68629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EB2497DB-1DA7-4D65-B334-A3B3FE6B68F6}"/>
              </a:ext>
            </a:extLst>
          </p:cNvPr>
          <p:cNvCxnSpPr>
            <a:stCxn id="13" idx="0"/>
            <a:endCxn id="10" idx="0"/>
          </p:cNvCxnSpPr>
          <p:nvPr/>
        </p:nvCxnSpPr>
        <p:spPr>
          <a:xfrm rot="16200000" flipH="1">
            <a:off x="4584837" y="1942578"/>
            <a:ext cx="492501" cy="6981305"/>
          </a:xfrm>
          <a:prstGeom prst="bentConnector3">
            <a:avLst>
              <a:gd name="adj1" fmla="val -4641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B8C339EF-3B4A-48C2-9548-0ADE0AB4269D}"/>
              </a:ext>
            </a:extLst>
          </p:cNvPr>
          <p:cNvCxnSpPr>
            <a:stCxn id="14" idx="0"/>
            <a:endCxn id="10" idx="0"/>
          </p:cNvCxnSpPr>
          <p:nvPr/>
        </p:nvCxnSpPr>
        <p:spPr>
          <a:xfrm rot="16200000" flipH="1">
            <a:off x="5499238" y="2856979"/>
            <a:ext cx="492501" cy="5152503"/>
          </a:xfrm>
          <a:prstGeom prst="bentConnector3">
            <a:avLst>
              <a:gd name="adj1" fmla="val -4641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F5D7AF-DF7F-41BB-9E40-DE72367E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3878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26FDF-49CD-4EF1-9522-2E9C9BA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8718"/>
          </a:xfrm>
        </p:spPr>
        <p:txBody>
          <a:bodyPr/>
          <a:lstStyle/>
          <a:p>
            <a:r>
              <a:rPr lang="es-ES" b="1" dirty="0"/>
              <a:t>Resultados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BFF48E-A003-4412-87FF-F6170E0B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33" y="3840860"/>
            <a:ext cx="3297570" cy="15224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FA99C0-8668-4505-AA4F-9AD2C6028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33" y="1917063"/>
            <a:ext cx="3297570" cy="1522422"/>
          </a:xfrm>
          <a:prstGeom prst="rect">
            <a:avLst/>
          </a:prstGeom>
        </p:spPr>
      </p:pic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81EE8073-4900-41C5-A6E2-AB1E14533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481828"/>
              </p:ext>
            </p:extLst>
          </p:nvPr>
        </p:nvGraphicFramePr>
        <p:xfrm>
          <a:off x="1148797" y="2259174"/>
          <a:ext cx="5308335" cy="838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34967">
                  <a:extLst>
                    <a:ext uri="{9D8B030D-6E8A-4147-A177-3AD203B41FA5}">
                      <a16:colId xmlns:a16="http://schemas.microsoft.com/office/drawing/2014/main" val="1578270697"/>
                    </a:ext>
                  </a:extLst>
                </a:gridCol>
                <a:gridCol w="1069185">
                  <a:extLst>
                    <a:ext uri="{9D8B030D-6E8A-4147-A177-3AD203B41FA5}">
                      <a16:colId xmlns:a16="http://schemas.microsoft.com/office/drawing/2014/main" val="3741873645"/>
                    </a:ext>
                  </a:extLst>
                </a:gridCol>
                <a:gridCol w="666050">
                  <a:extLst>
                    <a:ext uri="{9D8B030D-6E8A-4147-A177-3AD203B41FA5}">
                      <a16:colId xmlns:a16="http://schemas.microsoft.com/office/drawing/2014/main" val="3988982533"/>
                    </a:ext>
                  </a:extLst>
                </a:gridCol>
                <a:gridCol w="1297299">
                  <a:extLst>
                    <a:ext uri="{9D8B030D-6E8A-4147-A177-3AD203B41FA5}">
                      <a16:colId xmlns:a16="http://schemas.microsoft.com/office/drawing/2014/main" val="25512886"/>
                    </a:ext>
                  </a:extLst>
                </a:gridCol>
                <a:gridCol w="740834">
                  <a:extLst>
                    <a:ext uri="{9D8B030D-6E8A-4147-A177-3AD203B41FA5}">
                      <a16:colId xmlns:a16="http://schemas.microsoft.com/office/drawing/2014/main" val="3533779388"/>
                    </a:ext>
                  </a:extLst>
                </a:gridCol>
              </a:tblGrid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precisión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puntuación-f1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soporte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671521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Arboles de decisión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6697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89792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K-vecinos más próximos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0.87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0.75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0.77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6697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996802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Bayes ingenuo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0.96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0.96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0.96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6697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399948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Bosques aleatorios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0.90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0.90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0.90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6697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659456"/>
                  </a:ext>
                </a:extLst>
              </a:tr>
            </a:tbl>
          </a:graphicData>
        </a:graphic>
      </p:graphicFrame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67904B73-4746-4855-A40B-795893AAF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99080"/>
              </p:ext>
            </p:extLst>
          </p:nvPr>
        </p:nvGraphicFramePr>
        <p:xfrm>
          <a:off x="1148796" y="4182971"/>
          <a:ext cx="5308335" cy="838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34967">
                  <a:extLst>
                    <a:ext uri="{9D8B030D-6E8A-4147-A177-3AD203B41FA5}">
                      <a16:colId xmlns:a16="http://schemas.microsoft.com/office/drawing/2014/main" val="1578270697"/>
                    </a:ext>
                  </a:extLst>
                </a:gridCol>
                <a:gridCol w="1069185">
                  <a:extLst>
                    <a:ext uri="{9D8B030D-6E8A-4147-A177-3AD203B41FA5}">
                      <a16:colId xmlns:a16="http://schemas.microsoft.com/office/drawing/2014/main" val="3741873645"/>
                    </a:ext>
                  </a:extLst>
                </a:gridCol>
                <a:gridCol w="666050">
                  <a:extLst>
                    <a:ext uri="{9D8B030D-6E8A-4147-A177-3AD203B41FA5}">
                      <a16:colId xmlns:a16="http://schemas.microsoft.com/office/drawing/2014/main" val="3988982533"/>
                    </a:ext>
                  </a:extLst>
                </a:gridCol>
                <a:gridCol w="1297299">
                  <a:extLst>
                    <a:ext uri="{9D8B030D-6E8A-4147-A177-3AD203B41FA5}">
                      <a16:colId xmlns:a16="http://schemas.microsoft.com/office/drawing/2014/main" val="25512886"/>
                    </a:ext>
                  </a:extLst>
                </a:gridCol>
                <a:gridCol w="740834">
                  <a:extLst>
                    <a:ext uri="{9D8B030D-6E8A-4147-A177-3AD203B41FA5}">
                      <a16:colId xmlns:a16="http://schemas.microsoft.com/office/drawing/2014/main" val="3533779388"/>
                    </a:ext>
                  </a:extLst>
                </a:gridCol>
              </a:tblGrid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precisión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recall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puntuación-f1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soporte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671521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Arboles de decisión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0.95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0.95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0.95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237870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89792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K-vecinos más próximos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0.94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237870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996802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Bayes ingenuo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0.97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0.97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solidFill>
                            <a:srgbClr val="C00000"/>
                          </a:solidFill>
                          <a:effectLst/>
                        </a:rPr>
                        <a:t>0.97</a:t>
                      </a:r>
                      <a:endParaRPr lang="es-ES" sz="1100" dirty="0">
                        <a:solidFill>
                          <a:srgbClr val="C00000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237870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399948"/>
                  </a:ext>
                </a:extLst>
              </a:tr>
              <a:tr h="12209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Bosques aleatorios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0.87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0.64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0.69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>
                          <a:effectLst/>
                        </a:rPr>
                        <a:t>237870</a:t>
                      </a:r>
                      <a:endParaRPr lang="es-ES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659456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7AEFF3-52D6-4D86-A71D-F21DCF54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4007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C2E1D-8983-48A6-8BAF-D12262EE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0105"/>
          </a:xfrm>
        </p:spPr>
        <p:txBody>
          <a:bodyPr/>
          <a:lstStyle/>
          <a:p>
            <a:r>
              <a:rPr lang="es-ES" b="1" dirty="0"/>
              <a:t>Aplicación real</a:t>
            </a:r>
            <a:r>
              <a:rPr lang="es-ES" dirty="0"/>
              <a:t>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6BAD43F-CC04-446C-9E03-099D68D84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01454"/>
              </p:ext>
            </p:extLst>
          </p:nvPr>
        </p:nvGraphicFramePr>
        <p:xfrm>
          <a:off x="3653518" y="3040609"/>
          <a:ext cx="7098467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91426">
                  <a:extLst>
                    <a:ext uri="{9D8B030D-6E8A-4147-A177-3AD203B41FA5}">
                      <a16:colId xmlns:a16="http://schemas.microsoft.com/office/drawing/2014/main" val="300804696"/>
                    </a:ext>
                  </a:extLst>
                </a:gridCol>
                <a:gridCol w="1631921">
                  <a:extLst>
                    <a:ext uri="{9D8B030D-6E8A-4147-A177-3AD203B41FA5}">
                      <a16:colId xmlns:a16="http://schemas.microsoft.com/office/drawing/2014/main" val="4013293395"/>
                    </a:ext>
                  </a:extLst>
                </a:gridCol>
                <a:gridCol w="1700648">
                  <a:extLst>
                    <a:ext uri="{9D8B030D-6E8A-4147-A177-3AD203B41FA5}">
                      <a16:colId xmlns:a16="http://schemas.microsoft.com/office/drawing/2014/main" val="4035406301"/>
                    </a:ext>
                  </a:extLst>
                </a:gridCol>
                <a:gridCol w="1574472">
                  <a:extLst>
                    <a:ext uri="{9D8B030D-6E8A-4147-A177-3AD203B41FA5}">
                      <a16:colId xmlns:a16="http://schemas.microsoft.com/office/drawing/2014/main" val="94061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from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subject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body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urls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131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n-GB" sz="1000" dirty="0" err="1">
                          <a:effectLst/>
                        </a:rPr>
                        <a:t>alex_anyways</a:t>
                      </a:r>
                      <a:r>
                        <a:rPr lang="en-GB" sz="1000" dirty="0">
                          <a:effectLst/>
                        </a:rPr>
                        <a:t> &lt;albalexbelen@gmail.com&gt; 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" sz="1000" dirty="0" err="1">
                          <a:effectLst/>
                        </a:rPr>
                        <a:t>Fwd</a:t>
                      </a:r>
                      <a:r>
                        <a:rPr lang="es-ES" sz="1000" dirty="0">
                          <a:effectLst/>
                        </a:rPr>
                        <a:t>: Note: </a:t>
                      </a:r>
                      <a:r>
                        <a:rPr lang="es-ES" sz="1000" dirty="0" err="1">
                          <a:effectLst/>
                        </a:rPr>
                        <a:t>Your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experience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of</a:t>
                      </a:r>
                      <a:r>
                        <a:rPr lang="es-ES" sz="1000" dirty="0">
                          <a:effectLst/>
                        </a:rPr>
                        <a:t> 500 GB </a:t>
                      </a:r>
                      <a:r>
                        <a:rPr lang="es-ES" sz="1000" dirty="0" err="1">
                          <a:effectLst/>
                        </a:rPr>
                        <a:t>space</a:t>
                      </a:r>
                      <a:r>
                        <a:rPr lang="es-ES" sz="1000" dirty="0">
                          <a:effectLst/>
                        </a:rPr>
                        <a:t>...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600"/>
                        </a:spcAft>
                      </a:pPr>
                      <a:r>
                        <a:rPr lang="es-ES_tradnl" sz="1000" dirty="0">
                          <a:effectLst/>
                        </a:rPr>
                        <a:t>--------- </a:t>
                      </a:r>
                      <a:r>
                        <a:rPr lang="es-ES_tradnl" sz="1000" dirty="0" err="1">
                          <a:effectLst/>
                        </a:rPr>
                        <a:t>Forwarded</a:t>
                      </a:r>
                      <a:r>
                        <a:rPr lang="es-ES_tradnl" sz="1000" dirty="0">
                          <a:effectLst/>
                        </a:rPr>
                        <a:t> </a:t>
                      </a:r>
                      <a:r>
                        <a:rPr lang="es-ES_tradnl" sz="1000" dirty="0" err="1">
                          <a:effectLst/>
                        </a:rPr>
                        <a:t>message</a:t>
                      </a:r>
                      <a:r>
                        <a:rPr lang="es-ES_tradnl" sz="1000" dirty="0">
                          <a:effectLst/>
                        </a:rPr>
                        <a:t> --------- </a:t>
                      </a:r>
                      <a:r>
                        <a:rPr lang="es-ES_tradnl" sz="1000" dirty="0" err="1">
                          <a:effectLst/>
                        </a:rPr>
                        <a:t>From</a:t>
                      </a:r>
                      <a:r>
                        <a:rPr lang="es-ES_tradnl" sz="1000" dirty="0">
                          <a:effectLst/>
                        </a:rPr>
                        <a:t>: </a:t>
                      </a:r>
                      <a:r>
                        <a:rPr lang="es-ES_tradnl" sz="1000" dirty="0" err="1">
                          <a:effectLst/>
                        </a:rPr>
                        <a:t>Sun</a:t>
                      </a:r>
                      <a:r>
                        <a:rPr lang="es-ES_tradnl" sz="1000" dirty="0">
                          <a:effectLst/>
                        </a:rPr>
                        <a:t>...</a:t>
                      </a:r>
                      <a:endParaRPr lang="es-ES" sz="1100" dirty="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https://store.asuswebstorage.com/special-offer...</a:t>
                      </a:r>
                      <a:endParaRPr lang="es-ES" sz="1100"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10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 err="1">
                          <a:effectLst/>
                        </a:rPr>
                        <a:t>alex_anyways</a:t>
                      </a:r>
                      <a:r>
                        <a:rPr lang="en-GB" sz="1000" dirty="0">
                          <a:effectLst/>
                        </a:rPr>
                        <a:t> &lt;albalexbelen@gmail.com&gt;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 err="1">
                          <a:effectLst/>
                        </a:rPr>
                        <a:t>Fwd</a:t>
                      </a:r>
                      <a:r>
                        <a:rPr lang="en-GB" sz="1000" dirty="0">
                          <a:effectLst/>
                        </a:rPr>
                        <a:t>: Kimberly_89 send a message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---------- Forwarded message --------- From: Sam...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http://www.iptruster.com/lt/index.php/campaign...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3011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Mike </a:t>
                      </a:r>
                      <a:r>
                        <a:rPr lang="en-GB" sz="1000" dirty="0" err="1">
                          <a:effectLst/>
                        </a:rPr>
                        <a:t>Ciolli</a:t>
                      </a:r>
                      <a:r>
                        <a:rPr lang="en-GB" sz="1000" dirty="0">
                          <a:effectLst/>
                        </a:rPr>
                        <a:t> &lt;mikee@icis.com&gt;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[*SPAM*] LOAN/FINANCING REQUEST OVERVIEW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&lt;html&gt; &lt;head&gt; \t&lt;title&gt;&lt;/title&gt; &lt;/head&gt; &lt;body&gt;...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https://www.google.com/url?q=http://www.phxaff...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673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virusalert@efiltro.fi.upm.es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[*INFECTED*] </a:t>
                      </a:r>
                      <a:r>
                        <a:rPr lang="es-ES" sz="1000" dirty="0" err="1">
                          <a:effectLst/>
                        </a:rPr>
                        <a:t>pendant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invoice</a:t>
                      </a:r>
                      <a:r>
                        <a:rPr lang="es-ES" sz="1000" dirty="0">
                          <a:effectLst/>
                        </a:rPr>
                        <a:t> (mail </a:t>
                      </a:r>
                      <a:r>
                        <a:rPr lang="es-ES" sz="1000" dirty="0" err="1">
                          <a:effectLst/>
                        </a:rPr>
                        <a:t>from</a:t>
                      </a:r>
                      <a:r>
                        <a:rPr lang="es-ES" sz="1000" dirty="0">
                          <a:effectLst/>
                        </a:rPr>
                        <a:t> &lt;f...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VIRUS WARNING: </a:t>
                      </a:r>
                      <a:r>
                        <a:rPr lang="es-ES" sz="1000" dirty="0" err="1">
                          <a:effectLst/>
                        </a:rPr>
                        <a:t>It</a:t>
                      </a:r>
                      <a:r>
                        <a:rPr lang="es-ES" sz="1000" dirty="0">
                          <a:effectLst/>
                        </a:rPr>
                        <a:t> has </a:t>
                      </a:r>
                      <a:r>
                        <a:rPr lang="es-ES" sz="1000" dirty="0" err="1">
                          <a:effectLst/>
                        </a:rPr>
                        <a:t>been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detected</a:t>
                      </a:r>
                      <a:r>
                        <a:rPr lang="es-ES" sz="1000" dirty="0">
                          <a:effectLst/>
                        </a:rPr>
                        <a:t>, in a </a:t>
                      </a:r>
                      <a:r>
                        <a:rPr lang="es-ES" sz="1000" dirty="0" err="1">
                          <a:effectLst/>
                        </a:rPr>
                        <a:t>mess</a:t>
                      </a:r>
                      <a:r>
                        <a:rPr lang="es-ES" sz="1000" dirty="0">
                          <a:effectLst/>
                        </a:rPr>
                        <a:t>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http://code.google.com/a/apache-extras.org/p/p...</a:t>
                      </a:r>
                      <a:endParaRPr lang="es-ES" sz="900" i="1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9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"</a:t>
                      </a:r>
                      <a:r>
                        <a:rPr lang="es-ES" sz="1000" dirty="0" err="1">
                          <a:effectLst/>
                        </a:rPr>
                        <a:t>Maria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Martinez</a:t>
                      </a:r>
                      <a:r>
                        <a:rPr lang="es-ES" sz="1000" dirty="0">
                          <a:effectLst/>
                        </a:rPr>
                        <a:t> Gomez" &lt;gildamlodzianowskim142...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***SPAM*** I hope </a:t>
                      </a:r>
                      <a:r>
                        <a:rPr lang="es-ES" sz="1000" dirty="0" err="1">
                          <a:effectLst/>
                        </a:rPr>
                        <a:t>you’re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having</a:t>
                      </a:r>
                      <a:r>
                        <a:rPr lang="es-ES" sz="1000" dirty="0">
                          <a:effectLst/>
                        </a:rPr>
                        <a:t> a </a:t>
                      </a:r>
                      <a:r>
                        <a:rPr lang="es-ES" sz="1000" dirty="0" err="1">
                          <a:effectLst/>
                        </a:rPr>
                        <a:t>great</a:t>
                      </a:r>
                      <a:r>
                        <a:rPr lang="es-ES" sz="1000" dirty="0">
                          <a:effectLst/>
                        </a:rPr>
                        <a:t>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Seriously</a:t>
                      </a:r>
                      <a:r>
                        <a:rPr lang="es-ES" sz="1000" dirty="0">
                          <a:effectLst/>
                        </a:rPr>
                        <a:t>, I do </a:t>
                      </a:r>
                      <a:r>
                        <a:rPr lang="es-ES" sz="1000" dirty="0" err="1">
                          <a:effectLst/>
                        </a:rPr>
                        <a:t>not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know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what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to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say</a:t>
                      </a:r>
                      <a:r>
                        <a:rPr lang="es-ES" sz="1000" dirty="0">
                          <a:effectLst/>
                        </a:rPr>
                        <a:t> https://bit.ly/3pBFs...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https://bit.ly/3pBFs2i</a:t>
                      </a:r>
                      <a:endParaRPr lang="es-ES" sz="900" i="1" dirty="0">
                        <a:solidFill>
                          <a:srgbClr val="1F497D"/>
                        </a:solidFill>
                        <a:effectLst/>
                        <a:latin typeface="Bookman Old Style" panose="0205060405050502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686850"/>
                  </a:ext>
                </a:extLst>
              </a:tr>
            </a:tbl>
          </a:graphicData>
        </a:graphic>
      </p:graphicFrame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448D27B-DBBE-42D1-960D-F774C3D4109C}"/>
              </a:ext>
            </a:extLst>
          </p:cNvPr>
          <p:cNvCxnSpPr>
            <a:cxnSpLocks/>
            <a:stCxn id="10" idx="1"/>
            <a:endCxn id="5" idx="1"/>
          </p:cNvCxnSpPr>
          <p:nvPr/>
        </p:nvCxnSpPr>
        <p:spPr>
          <a:xfrm rot="10800000" flipH="1" flipV="1">
            <a:off x="2697684" y="1823093"/>
            <a:ext cx="955833" cy="2131915"/>
          </a:xfrm>
          <a:prstGeom prst="bentConnector3">
            <a:avLst>
              <a:gd name="adj1" fmla="val -2391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79D981-E134-4FB7-A1FA-70CD688B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ES" sz="1600" dirty="0"/>
              <a:t>15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E666E4-E4F5-4428-B471-C70EBD1C3862}"/>
              </a:ext>
            </a:extLst>
          </p:cNvPr>
          <p:cNvSpPr/>
          <p:nvPr/>
        </p:nvSpPr>
        <p:spPr>
          <a:xfrm rot="16200000">
            <a:off x="1552843" y="2871332"/>
            <a:ext cx="1348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Translator</a:t>
            </a:r>
            <a:r>
              <a:rPr lang="es-ES" sz="1600" dirty="0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()</a:t>
            </a:r>
            <a:endParaRPr lang="es-E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351C6D-7A7C-4C23-A05F-8BA25E6D09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85" y="788493"/>
            <a:ext cx="5398007" cy="2069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4E7AB6A-0427-44A3-A593-531F513B45BE}"/>
              </a:ext>
            </a:extLst>
          </p:cNvPr>
          <p:cNvSpPr/>
          <p:nvPr/>
        </p:nvSpPr>
        <p:spPr>
          <a:xfrm>
            <a:off x="1428667" y="5105048"/>
            <a:ext cx="2217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latin typeface="Bookman Old Style" panose="02050604050505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phishing_gmails.txt </a:t>
            </a:r>
            <a:endParaRPr lang="es-ES" sz="16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034A0D5-ECCA-43CD-91DF-0025C3C9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2" y="5471990"/>
            <a:ext cx="5398008" cy="1527048"/>
          </a:xfrm>
          <a:prstGeom prst="rect">
            <a:avLst/>
          </a:prstGeom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189AE69-2B8C-4FB1-9997-54D2CC12BF8C}"/>
              </a:ext>
            </a:extLst>
          </p:cNvPr>
          <p:cNvCxnSpPr>
            <a:cxnSpLocks/>
            <a:stCxn id="5" idx="2"/>
            <a:endCxn id="14" idx="3"/>
          </p:cNvCxnSpPr>
          <p:nvPr/>
        </p:nvCxnSpPr>
        <p:spPr>
          <a:xfrm rot="5400000">
            <a:off x="5807634" y="4840396"/>
            <a:ext cx="1366105" cy="142413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5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FC0A1-F652-45B0-8B62-D2751E9E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06" y="1287262"/>
            <a:ext cx="3594394" cy="941033"/>
          </a:xfrm>
        </p:spPr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D80A52-B7F7-47C4-9443-2B61FAEA0C5A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1CF4046-90F2-4F37-9561-C18DF112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567" y="2513937"/>
            <a:ext cx="8282866" cy="2794910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Objetivos cumplidos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Cambios en la planificación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Trabajo futuro</a:t>
            </a:r>
            <a:endParaRPr lang="es-ES" sz="4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7000" dirty="0"/>
              <a:t>Tuneado de parámetros y </a:t>
            </a:r>
            <a:r>
              <a:rPr lang="es-ES" sz="7000" i="1" dirty="0" err="1"/>
              <a:t>cross</a:t>
            </a:r>
            <a:r>
              <a:rPr lang="es-ES" sz="7000" i="1" dirty="0"/>
              <a:t> </a:t>
            </a:r>
            <a:r>
              <a:rPr lang="es-ES" sz="7000" i="1" dirty="0" err="1"/>
              <a:t>validation</a:t>
            </a:r>
            <a:endParaRPr lang="es-ES" sz="7000" i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7000" dirty="0"/>
              <a:t>Uso de algoritmos alternos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6800" dirty="0"/>
              <a:t>+ potentes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6800" dirty="0"/>
              <a:t>+ complejos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7000" dirty="0"/>
              <a:t>Considerar información morfosintáctica</a:t>
            </a:r>
          </a:p>
          <a:p>
            <a:endParaRPr lang="es-ES" sz="1100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771197-0AA5-46B5-BC90-5CC4707F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093" y="5933490"/>
            <a:ext cx="542697" cy="279400"/>
          </a:xfrm>
        </p:spPr>
        <p:txBody>
          <a:bodyPr/>
          <a:lstStyle/>
          <a:p>
            <a:r>
              <a:rPr lang="es-ES" sz="16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5469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FC0A1-F652-45B0-8B62-D2751E9E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1033"/>
          </a:xfrm>
        </p:spPr>
        <p:txBody>
          <a:bodyPr/>
          <a:lstStyle/>
          <a:p>
            <a:r>
              <a:rPr lang="es-ES" b="1" dirty="0"/>
              <a:t>Análisis de impacto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41339BD-203F-4B86-9BFE-B0753FAA25BE}"/>
              </a:ext>
            </a:extLst>
          </p:cNvPr>
          <p:cNvSpPr txBox="1">
            <a:spLocks/>
          </p:cNvSpPr>
          <p:nvPr/>
        </p:nvSpPr>
        <p:spPr>
          <a:xfrm>
            <a:off x="4657817" y="941033"/>
            <a:ext cx="3240350" cy="5751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b="1" dirty="0"/>
              <a:t>Impacto personal</a:t>
            </a:r>
          </a:p>
          <a:p>
            <a:pPr marL="457200" lvl="1" indent="0">
              <a:buNone/>
            </a:pPr>
            <a:r>
              <a:rPr lang="es-ES" sz="1400" dirty="0"/>
              <a:t>3.b</a:t>
            </a:r>
          </a:p>
          <a:p>
            <a:pPr marL="457200" lvl="1" indent="0">
              <a:buNone/>
            </a:pPr>
            <a:r>
              <a:rPr lang="es-ES" sz="1400" dirty="0"/>
              <a:t>4.a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" sz="1400" dirty="0"/>
              <a:t>4.c</a:t>
            </a:r>
            <a:endParaRPr lang="es-ES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b="1" dirty="0"/>
              <a:t>Impacto empresarial</a:t>
            </a:r>
          </a:p>
          <a:p>
            <a:pPr marL="457200" lvl="1" indent="0">
              <a:buNone/>
            </a:pPr>
            <a:r>
              <a:rPr lang="es-ES" sz="1400" dirty="0"/>
              <a:t>8.8</a:t>
            </a:r>
            <a:endParaRPr lang="es-ES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b="1" dirty="0"/>
              <a:t>Impacto social</a:t>
            </a:r>
          </a:p>
          <a:p>
            <a:pPr marL="457200" lvl="1" indent="0">
              <a:buNone/>
            </a:pPr>
            <a:r>
              <a:rPr lang="es-ES" sz="1400" dirty="0"/>
              <a:t>11.5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_tradnl" sz="1400" dirty="0"/>
              <a:t>11.b</a:t>
            </a:r>
            <a:endParaRPr lang="es-ES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b="1" dirty="0"/>
              <a:t>Impacto económico</a:t>
            </a:r>
          </a:p>
          <a:p>
            <a:pPr marL="457200" lvl="1" indent="0">
              <a:buNone/>
            </a:pPr>
            <a:r>
              <a:rPr lang="es-ES" sz="1400" dirty="0"/>
              <a:t>9.4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_tradnl" sz="1400" dirty="0"/>
              <a:t>9.c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_tradnl" sz="1400" dirty="0"/>
              <a:t>10.5</a:t>
            </a:r>
            <a:endParaRPr lang="es-ES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400" b="1" dirty="0"/>
              <a:t>Impacto cultural</a:t>
            </a:r>
          </a:p>
          <a:p>
            <a:pPr marL="457200" lvl="1" indent="0">
              <a:buNone/>
            </a:pPr>
            <a:r>
              <a:rPr lang="es-ES" sz="1400" dirty="0"/>
              <a:t>16.4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_tradnl" sz="1400" dirty="0"/>
              <a:t>16.5</a:t>
            </a:r>
          </a:p>
          <a:p>
            <a:pPr marL="457200" lvl="1" indent="0">
              <a:buNone/>
            </a:pPr>
            <a:r>
              <a:rPr lang="es-ES_tradnl" sz="1400" dirty="0"/>
              <a:t>16.a</a:t>
            </a:r>
            <a:endParaRPr lang="es-ES_tradnl" sz="1400" i="1" dirty="0"/>
          </a:p>
          <a:p>
            <a:pPr marL="457200" lvl="1" indent="0">
              <a:buNone/>
            </a:pPr>
            <a:r>
              <a:rPr lang="es-ES_tradnl" sz="1400" dirty="0"/>
              <a:t>16.10</a:t>
            </a:r>
            <a:endParaRPr lang="es-ES_tradnl" sz="14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D17245-2665-4419-9772-72D0F1F27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60558"/>
            <a:ext cx="3240350" cy="5052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B7D5E3-D749-46C4-AD2B-5436F3F1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70296"/>
            <a:ext cx="3240350" cy="4772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F7B334-F0F3-4D26-9832-DF1C957A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83489"/>
            <a:ext cx="3240350" cy="508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4A3449C-C101-40DC-97C7-0804C6ACE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5842"/>
            <a:ext cx="3240350" cy="4952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2691F2E-5817-493E-890E-A7ED8DEDE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06791"/>
            <a:ext cx="3240350" cy="49824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C86AAD4-CA1F-410F-A999-BD21C856E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38084"/>
            <a:ext cx="3240350" cy="50521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C573D7-01F4-4D34-B5B9-13BCA3BE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0966"/>
            <a:ext cx="3240350" cy="50467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EBA426-AE11-4752-A33D-01FC9A5F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672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D3F38C-54E0-4DB0-AB2B-0A7A2895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003F-2DBE-4491-B27F-6CB037F443EE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A5B771-895D-44A9-B3BC-0D4B44282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4"/>
            <a:ext cx="12192000" cy="68484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49222B-7991-40D3-91B2-017CB3B23460}"/>
              </a:ext>
            </a:extLst>
          </p:cNvPr>
          <p:cNvSpPr txBox="1"/>
          <p:nvPr/>
        </p:nvSpPr>
        <p:spPr>
          <a:xfrm>
            <a:off x="4590491" y="665824"/>
            <a:ext cx="3011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232882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2FF51-8AD0-4BD2-89D2-0AA22B19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1950"/>
          </a:xfrm>
        </p:spPr>
        <p:txBody>
          <a:bodyPr>
            <a:normAutofit fontScale="90000"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5ECDE-0640-4B3D-88C8-220D4418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4614"/>
            <a:ext cx="10058400" cy="4776186"/>
          </a:xfrm>
        </p:spPr>
        <p:txBody>
          <a:bodyPr>
            <a:normAutofit/>
          </a:bodyPr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Marco Teórico</a:t>
            </a:r>
          </a:p>
          <a:p>
            <a:pPr lvl="1"/>
            <a:r>
              <a:rPr lang="es-ES" i="1" dirty="0"/>
              <a:t>Phishing </a:t>
            </a:r>
            <a:r>
              <a:rPr lang="es-ES" dirty="0"/>
              <a:t>y </a:t>
            </a:r>
            <a:r>
              <a:rPr lang="es-ES" i="1" dirty="0"/>
              <a:t>Spam</a:t>
            </a:r>
          </a:p>
          <a:p>
            <a:pPr lvl="1"/>
            <a:r>
              <a:rPr lang="es-ES" dirty="0"/>
              <a:t>Algoritmos de </a:t>
            </a:r>
            <a:r>
              <a:rPr lang="es-ES" i="1" dirty="0"/>
              <a:t>machine </a:t>
            </a:r>
            <a:r>
              <a:rPr lang="es-ES" i="1" dirty="0" err="1"/>
              <a:t>learning</a:t>
            </a:r>
            <a:endParaRPr lang="es-ES" i="1" dirty="0"/>
          </a:p>
          <a:p>
            <a:r>
              <a:rPr lang="es-ES" dirty="0"/>
              <a:t>Desarrollo</a:t>
            </a:r>
          </a:p>
          <a:p>
            <a:pPr lvl="1"/>
            <a:r>
              <a:rPr lang="es-ES" dirty="0"/>
              <a:t>Diagramas</a:t>
            </a:r>
          </a:p>
          <a:p>
            <a:pPr lvl="1"/>
            <a:r>
              <a:rPr lang="es-ES" dirty="0"/>
              <a:t>Herramientas usadas</a:t>
            </a:r>
          </a:p>
          <a:p>
            <a:pPr lvl="1"/>
            <a:r>
              <a:rPr lang="es-ES" dirty="0"/>
              <a:t>Implementación</a:t>
            </a:r>
          </a:p>
          <a:p>
            <a:r>
              <a:rPr lang="es-ES" dirty="0"/>
              <a:t>Resultados</a:t>
            </a:r>
          </a:p>
          <a:p>
            <a:r>
              <a:rPr lang="es-ES" dirty="0"/>
              <a:t>Aplicación real</a:t>
            </a:r>
          </a:p>
          <a:p>
            <a:r>
              <a:rPr lang="es-ES" dirty="0"/>
              <a:t>Conclusiones</a:t>
            </a:r>
          </a:p>
          <a:p>
            <a:r>
              <a:rPr lang="es-ES" dirty="0"/>
              <a:t>Análisis de Impacto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238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34BD735-D65B-4520-B75B-DB8C4C0DC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01248"/>
            <a:ext cx="6172973" cy="25146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DDD6D4D-95AD-42F4-A638-D1843E678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2" y="2501248"/>
            <a:ext cx="3497802" cy="373306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0E6CABE-5375-4FED-A963-98715BD87FC9}"/>
              </a:ext>
            </a:extLst>
          </p:cNvPr>
          <p:cNvSpPr txBox="1"/>
          <p:nvPr/>
        </p:nvSpPr>
        <p:spPr>
          <a:xfrm>
            <a:off x="1027764" y="1904589"/>
            <a:ext cx="24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 correo </a:t>
            </a:r>
            <a:r>
              <a:rPr lang="es-ES" i="1" dirty="0"/>
              <a:t>phishing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37CEE1-CAA3-42F8-BE03-D1DAF58977F7}"/>
              </a:ext>
            </a:extLst>
          </p:cNvPr>
          <p:cNvSpPr txBox="1"/>
          <p:nvPr/>
        </p:nvSpPr>
        <p:spPr>
          <a:xfrm>
            <a:off x="8281747" y="1904589"/>
            <a:ext cx="217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 correo </a:t>
            </a:r>
            <a:r>
              <a:rPr lang="es-ES" i="1" dirty="0"/>
              <a:t>spam</a:t>
            </a:r>
            <a:endParaRPr lang="es-ES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327BD46-95DE-4F76-962B-9D65B722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570655"/>
            <a:ext cx="4206626" cy="74283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74FCF3-B93B-4960-9076-901E7E35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0555" y="5954909"/>
            <a:ext cx="542697" cy="279400"/>
          </a:xfrm>
        </p:spPr>
        <p:txBody>
          <a:bodyPr/>
          <a:lstStyle/>
          <a:p>
            <a:r>
              <a:rPr lang="es-E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017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C75CE98-4896-4906-9310-C3AD0FFB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2" y="570655"/>
            <a:ext cx="4215679" cy="74283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Introducción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F1F45AF-3C9D-4646-A4DA-35D2EB22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567" y="2513937"/>
            <a:ext cx="8282866" cy="2332313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Investigar y entender cuáles son los algoritmos de aprendizaje automático usados actualmente para analizar textos.</a:t>
            </a:r>
            <a:endParaRPr lang="es-ES" sz="74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Determinar cuáles de estas técnicas son las más adecuadas para solucionar el problema planteado en el trabajo</a:t>
            </a:r>
            <a:r>
              <a:rPr lang="es-ES" sz="44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Desarrollar el sistema utilizando las técnicas elegidas que nos permita identificar los mensajes sospechosos de contener </a:t>
            </a:r>
            <a:r>
              <a:rPr lang="es-ES" sz="7400" i="1" dirty="0"/>
              <a:t>phishing</a:t>
            </a:r>
            <a:r>
              <a:rPr lang="es-ES" sz="7400" dirty="0"/>
              <a:t> o </a:t>
            </a:r>
            <a:r>
              <a:rPr lang="es-ES" sz="7400" i="1" dirty="0"/>
              <a:t>spam.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7400" dirty="0"/>
              <a:t>Aplicar el sistema implementado a un caso real de correos en línea.</a:t>
            </a:r>
          </a:p>
          <a:p>
            <a:endParaRPr lang="es-ES" sz="11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5112BD-9763-4B74-AFCA-ACB0373C02F4}"/>
              </a:ext>
            </a:extLst>
          </p:cNvPr>
          <p:cNvSpPr txBox="1"/>
          <p:nvPr/>
        </p:nvSpPr>
        <p:spPr>
          <a:xfrm>
            <a:off x="4822262" y="142697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Objetivos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E689F6-1B10-4EAF-A0D3-189377F9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5337" y="5933489"/>
            <a:ext cx="542697" cy="279400"/>
          </a:xfrm>
        </p:spPr>
        <p:txBody>
          <a:bodyPr/>
          <a:lstStyle/>
          <a:p>
            <a:r>
              <a:rPr lang="es-E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571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5F912-8898-4279-B2BC-C0B97CA0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64" y="169714"/>
            <a:ext cx="8596668" cy="1320800"/>
          </a:xfrm>
        </p:spPr>
        <p:txBody>
          <a:bodyPr/>
          <a:lstStyle/>
          <a:p>
            <a:r>
              <a:rPr lang="es-ES" b="1" dirty="0"/>
              <a:t>Marco Teórico</a:t>
            </a:r>
            <a:r>
              <a:rPr lang="es-ES" dirty="0"/>
              <a:t>: </a:t>
            </a:r>
            <a:r>
              <a:rPr lang="es-ES" i="1" dirty="0"/>
              <a:t>Phishing</a:t>
            </a:r>
            <a:r>
              <a:rPr lang="es-ES" dirty="0"/>
              <a:t> y </a:t>
            </a:r>
            <a:r>
              <a:rPr lang="es-ES" i="1" dirty="0"/>
              <a:t>Spam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E8222A-E10D-44FA-B1B0-083BE3AF3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128" y="3801863"/>
            <a:ext cx="707584" cy="636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600" dirty="0"/>
              <a:t>vs.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1F904-1C93-4EA0-AD96-30DFCB50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3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5DA306-7F95-461E-AC66-44D38C58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119773"/>
            <a:ext cx="2490786" cy="1616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779B1F-8145-4C7D-9ED1-9BBED19F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16" y="4438835"/>
            <a:ext cx="2511850" cy="1539810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6A449D6-FDBE-4F03-A06F-342D9E3BF458}"/>
              </a:ext>
            </a:extLst>
          </p:cNvPr>
          <p:cNvSpPr txBox="1">
            <a:spLocks/>
          </p:cNvSpPr>
          <p:nvPr/>
        </p:nvSpPr>
        <p:spPr>
          <a:xfrm>
            <a:off x="3223826" y="2522047"/>
            <a:ext cx="4773557" cy="812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El </a:t>
            </a:r>
            <a:r>
              <a:rPr lang="es-ES" sz="1800" i="1" dirty="0"/>
              <a:t>phishing</a:t>
            </a:r>
            <a:r>
              <a:rPr lang="es-ES" sz="1800" dirty="0"/>
              <a:t> es el delito de </a:t>
            </a:r>
            <a:r>
              <a:rPr lang="es-ES" sz="1800" dirty="0">
                <a:solidFill>
                  <a:srgbClr val="FF0000"/>
                </a:solidFill>
              </a:rPr>
              <a:t>engañar a las personas para que compartan información confidencial </a:t>
            </a:r>
            <a:r>
              <a:rPr lang="es-ES" sz="1800" dirty="0"/>
              <a:t>y frágil.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E788C66-D312-446F-BDAE-C4D0EB77F808}"/>
              </a:ext>
            </a:extLst>
          </p:cNvPr>
          <p:cNvSpPr txBox="1">
            <a:spLocks/>
          </p:cNvSpPr>
          <p:nvPr/>
        </p:nvSpPr>
        <p:spPr>
          <a:xfrm>
            <a:off x="5140088" y="4654368"/>
            <a:ext cx="4017190" cy="1108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El </a:t>
            </a:r>
            <a:r>
              <a:rPr lang="es-ES" sz="1800" i="1" dirty="0"/>
              <a:t>spam</a:t>
            </a:r>
            <a:r>
              <a:rPr lang="es-ES" sz="1800" dirty="0"/>
              <a:t> </a:t>
            </a:r>
            <a:r>
              <a:rPr lang="es-ES" sz="1800" dirty="0">
                <a:solidFill>
                  <a:srgbClr val="FF0000"/>
                </a:solidFill>
              </a:rPr>
              <a:t>nunca es solicitado</a:t>
            </a:r>
            <a:r>
              <a:rPr lang="es-ES" sz="1800" dirty="0"/>
              <a:t>, es molesto, normalmente es promocional, se envía a muchísimas personas y llega, aunque no se haya pedido.</a:t>
            </a:r>
          </a:p>
        </p:txBody>
      </p:sp>
    </p:spTree>
    <p:extLst>
      <p:ext uri="{BB962C8B-B14F-4D97-AF65-F5344CB8AC3E}">
        <p14:creationId xmlns:p14="http://schemas.microsoft.com/office/powerpoint/2010/main" val="8646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C0B97-7011-4F3B-A426-ADA6249B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Marco Teórico</a:t>
            </a:r>
            <a:r>
              <a:rPr lang="es-ES" dirty="0"/>
              <a:t>: Algoritmos de </a:t>
            </a:r>
            <a:r>
              <a:rPr lang="es-ES" i="1" dirty="0"/>
              <a:t>machine learning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91E86C-3DFB-43C1-92DF-26F945DF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4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DC56189-FD5E-4FF4-8214-09F3C62A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4" y="2914408"/>
            <a:ext cx="3037372" cy="1708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E959C20-C3EC-40D3-B90B-F05B9C53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41" y="2897662"/>
            <a:ext cx="2185204" cy="17437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810871-1291-483F-BEB1-73067F88F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85" y="2889176"/>
            <a:ext cx="2562780" cy="17083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8B9683-450A-4D5A-8F5E-CB82E27DC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12" y="2897662"/>
            <a:ext cx="2682090" cy="174180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A0F1C04-CA39-4C4F-BC84-F6FBECE43337}"/>
              </a:ext>
            </a:extLst>
          </p:cNvPr>
          <p:cNvSpPr txBox="1"/>
          <p:nvPr/>
        </p:nvSpPr>
        <p:spPr>
          <a:xfrm>
            <a:off x="1079688" y="4791163"/>
            <a:ext cx="151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Arboles de decisión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2F84BA-3558-4341-9FC3-1B0009CFE3EE}"/>
              </a:ext>
            </a:extLst>
          </p:cNvPr>
          <p:cNvSpPr txBox="1"/>
          <p:nvPr/>
        </p:nvSpPr>
        <p:spPr>
          <a:xfrm>
            <a:off x="3814685" y="4791163"/>
            <a:ext cx="1823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K-vecinos más próximos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22AABCC-94F9-415D-8B0E-763EE1AA1D05}"/>
              </a:ext>
            </a:extLst>
          </p:cNvPr>
          <p:cNvSpPr txBox="1"/>
          <p:nvPr/>
        </p:nvSpPr>
        <p:spPr>
          <a:xfrm>
            <a:off x="6799047" y="4791162"/>
            <a:ext cx="115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Bayes ingenuo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EBCD71-F3B5-4945-AD6B-0CE2B62E6130}"/>
              </a:ext>
            </a:extLst>
          </p:cNvPr>
          <p:cNvSpPr txBox="1"/>
          <p:nvPr/>
        </p:nvSpPr>
        <p:spPr>
          <a:xfrm>
            <a:off x="9663714" y="4791162"/>
            <a:ext cx="145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Bosques aleatorios</a:t>
            </a:r>
          </a:p>
        </p:txBody>
      </p:sp>
    </p:spTree>
    <p:extLst>
      <p:ext uri="{BB962C8B-B14F-4D97-AF65-F5344CB8AC3E}">
        <p14:creationId xmlns:p14="http://schemas.microsoft.com/office/powerpoint/2010/main" val="15579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58BDCAE-0554-4EDF-8460-82E87643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1033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Diagramas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D24C4A-B43E-4F19-9FCC-63FA7CED4F52}"/>
              </a:ext>
            </a:extLst>
          </p:cNvPr>
          <p:cNvSpPr txBox="1">
            <a:spLocks/>
          </p:cNvSpPr>
          <p:nvPr/>
        </p:nvSpPr>
        <p:spPr>
          <a:xfrm>
            <a:off x="4473122" y="941033"/>
            <a:ext cx="3245756" cy="38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Distribución de </a:t>
            </a:r>
            <a:r>
              <a:rPr lang="es-ES" sz="2400" i="1" dirty="0" err="1"/>
              <a:t>datasets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B16DF9-B820-49B2-AD08-4B5D90F6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393422"/>
            <a:ext cx="10421645" cy="546652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252B503B-F875-4265-A7CB-E5C84828C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5" y="3269203"/>
            <a:ext cx="1732310" cy="115535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48A267-04A6-4051-8C43-4AC28FA4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339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F11B8E3-F4DF-4B8D-A4DC-2F33DDB4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10"/>
            <a:ext cx="10515600" cy="830570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Diagramas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F7169BF-EA58-45AC-9EA1-B4E69395EEE5}"/>
              </a:ext>
            </a:extLst>
          </p:cNvPr>
          <p:cNvSpPr txBox="1">
            <a:spLocks/>
          </p:cNvSpPr>
          <p:nvPr/>
        </p:nvSpPr>
        <p:spPr>
          <a:xfrm>
            <a:off x="4286563" y="843380"/>
            <a:ext cx="3618874" cy="38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Lectura/clasificación </a:t>
            </a:r>
            <a:r>
              <a:rPr lang="es-ES" sz="2400" i="1" dirty="0" err="1"/>
              <a:t>Gmails</a:t>
            </a:r>
            <a:endParaRPr lang="es-ES" sz="2400" i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4F9A7D-C8E4-4857-BBBA-05EF5BC6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9646"/>
            <a:ext cx="10893562" cy="552554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480AD0-0C2A-4B22-B12C-14AE4278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003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5D0B5-F49E-43D4-94F1-C1AED525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2054"/>
          </a:xfrm>
        </p:spPr>
        <p:txBody>
          <a:bodyPr/>
          <a:lstStyle/>
          <a:p>
            <a:r>
              <a:rPr lang="es-ES" b="1" dirty="0"/>
              <a:t>Desarrollo</a:t>
            </a:r>
            <a:r>
              <a:rPr lang="es-ES" dirty="0"/>
              <a:t>: Herramientas usadas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269B0B-50C7-44CE-A337-441E0D539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8" y="1174413"/>
            <a:ext cx="3637181" cy="1653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0578A7-B13E-4931-8401-14186F2D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20" y="1012055"/>
            <a:ext cx="3227773" cy="181562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212D858-6A92-44D0-92B7-FB66FB10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sz="1600" dirty="0"/>
              <a:t>10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1AC07F-C232-4A46-9C49-D4AB32356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3" y="3935303"/>
            <a:ext cx="2939137" cy="16532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4A78F67-B67F-4091-B63E-1E182BD366E7}"/>
              </a:ext>
            </a:extLst>
          </p:cNvPr>
          <p:cNvSpPr txBox="1"/>
          <p:nvPr/>
        </p:nvSpPr>
        <p:spPr>
          <a:xfrm>
            <a:off x="6739926" y="3996692"/>
            <a:ext cx="14770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/>
              <a:t>pandas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nltk</a:t>
            </a:r>
            <a:endParaRPr lang="es-ES" sz="14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seaborn</a:t>
            </a:r>
            <a:endParaRPr lang="es-ES" sz="14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wordcloud</a:t>
            </a:r>
            <a:endParaRPr lang="es-ES" sz="14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scikit-learn</a:t>
            </a:r>
            <a:endParaRPr lang="es-ES" sz="14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imaplib</a:t>
            </a:r>
            <a:r>
              <a:rPr lang="es-ES" sz="1400" i="1" dirty="0"/>
              <a:t>/email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i="1" dirty="0" err="1"/>
              <a:t>pickle</a:t>
            </a:r>
            <a:endParaRPr lang="es-ES" sz="14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400" i="1" dirty="0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4E8314E0-2EA7-43BA-8270-70BCF3910400}"/>
              </a:ext>
            </a:extLst>
          </p:cNvPr>
          <p:cNvSpPr/>
          <p:nvPr/>
        </p:nvSpPr>
        <p:spPr>
          <a:xfrm>
            <a:off x="6148081" y="3932068"/>
            <a:ext cx="591845" cy="1653265"/>
          </a:xfrm>
          <a:prstGeom prst="leftBrace">
            <a:avLst>
              <a:gd name="adj1" fmla="val 8333"/>
              <a:gd name="adj2" fmla="val 55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8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5426</TotalTime>
  <Words>917</Words>
  <Application>Microsoft Office PowerPoint</Application>
  <PresentationFormat>Panorámica</PresentationFormat>
  <Paragraphs>284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17</vt:i4>
      </vt:variant>
    </vt:vector>
  </HeadingPairs>
  <TitlesOfParts>
    <vt:vector size="35" baseType="lpstr">
      <vt:lpstr>MS Mincho</vt:lpstr>
      <vt:lpstr>Arial</vt:lpstr>
      <vt:lpstr>Bookman Old Style</vt:lpstr>
      <vt:lpstr>Calibri</vt:lpstr>
      <vt:lpstr>Calibri Light</vt:lpstr>
      <vt:lpstr>Garamond</vt:lpstr>
      <vt:lpstr>Gill Sans MT</vt:lpstr>
      <vt:lpstr>Rockwell</vt:lpstr>
      <vt:lpstr>Rockwell Condensed</vt:lpstr>
      <vt:lpstr>Times New Roman</vt:lpstr>
      <vt:lpstr>Trebuchet MS</vt:lpstr>
      <vt:lpstr>Wingdings</vt:lpstr>
      <vt:lpstr>Wingdings 3</vt:lpstr>
      <vt:lpstr>Faceta</vt:lpstr>
      <vt:lpstr>Orgánico</vt:lpstr>
      <vt:lpstr>Tema de Office</vt:lpstr>
      <vt:lpstr>Letras en madera</vt:lpstr>
      <vt:lpstr>Galería</vt:lpstr>
      <vt:lpstr>Sistema para Determinar si un Mensaje corresponde a un Ataque Phishing o es Spam </vt:lpstr>
      <vt:lpstr>Índice</vt:lpstr>
      <vt:lpstr>Introducción</vt:lpstr>
      <vt:lpstr>Introducción</vt:lpstr>
      <vt:lpstr>Marco Teórico: Phishing y Spam</vt:lpstr>
      <vt:lpstr>Marco Teórico: Algoritmos de machine learning</vt:lpstr>
      <vt:lpstr>Desarrollo: Diagramas</vt:lpstr>
      <vt:lpstr>Desarrollo: Diagramas</vt:lpstr>
      <vt:lpstr>Desarrollo: Herramientas usadas</vt:lpstr>
      <vt:lpstr>Desarrollo: Implementación</vt:lpstr>
      <vt:lpstr>Desarrollo: Implementación</vt:lpstr>
      <vt:lpstr>Desarrollo: Implementación</vt:lpstr>
      <vt:lpstr>Resultados</vt:lpstr>
      <vt:lpstr>Aplicación real:</vt:lpstr>
      <vt:lpstr>Conclusiones</vt:lpstr>
      <vt:lpstr>Análisis de impacto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Vazquez Gomez</dc:creator>
  <cp:lastModifiedBy>Alejandro Vazquez Gomez</cp:lastModifiedBy>
  <cp:revision>344</cp:revision>
  <dcterms:created xsi:type="dcterms:W3CDTF">2021-06-21T12:28:38Z</dcterms:created>
  <dcterms:modified xsi:type="dcterms:W3CDTF">2021-07-15T13:03:03Z</dcterms:modified>
</cp:coreProperties>
</file>